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1" r:id="rId6"/>
    <p:sldId id="276" r:id="rId7"/>
    <p:sldId id="277" r:id="rId8"/>
    <p:sldId id="273" r:id="rId9"/>
    <p:sldId id="267" r:id="rId10"/>
    <p:sldId id="274" r:id="rId11"/>
    <p:sldId id="278" r:id="rId12"/>
    <p:sldId id="275" r:id="rId13"/>
    <p:sldId id="26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D9403-A05D-5CF8-D874-0D5C848FF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E08F98-E763-6CE1-2DBA-56C4C26A6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BF6A96-A75F-6844-A1B0-929649DC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81D8D-DD99-E2DE-2B2C-C2E88554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60FADE-650A-CEA4-9082-ACB33A59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3F9B5F-7AE7-6086-3924-A1D5A4F1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03" y="5677557"/>
            <a:ext cx="1349394" cy="53093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DEC574A-D07E-49F7-F920-774C435465B0}"/>
              </a:ext>
            </a:extLst>
          </p:cNvPr>
          <p:cNvCxnSpPr>
            <a:cxnSpLocks/>
          </p:cNvCxnSpPr>
          <p:nvPr/>
        </p:nvCxnSpPr>
        <p:spPr>
          <a:xfrm>
            <a:off x="1365955" y="6157118"/>
            <a:ext cx="9302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8B9C9E-D570-7004-A6C5-5139851FED3A}"/>
              </a:ext>
            </a:extLst>
          </p:cNvPr>
          <p:cNvSpPr txBox="1"/>
          <p:nvPr/>
        </p:nvSpPr>
        <p:spPr>
          <a:xfrm>
            <a:off x="9779775" y="590784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www.fesit.cl</a:t>
            </a:r>
            <a:endParaRPr lang="es-C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72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E40F6-C948-42E3-8725-3D174AE4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F7ED98-340D-C87E-5E33-A534D44E2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08B0D-C44A-C342-6792-98AE23E0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6B1C0-49E7-CE12-C1A6-CD9C133F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7FE09F-A3AC-6691-7FA6-4CA92F42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550234-7E77-5229-A03A-7636BE249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207564-FD7F-9175-D44E-27F2400A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A9F7951-118E-644E-8BAB-8EC61C75B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ESIT">
            <a:extLst>
              <a:ext uri="{FF2B5EF4-FFF2-40B4-BE49-F238E27FC236}">
                <a16:creationId xmlns:a16="http://schemas.microsoft.com/office/drawing/2014/main" id="{38951697-F099-784F-B475-9DFAE4721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693145-FA0F-4045-2E61-95DC203CD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78599A-B8A0-938C-A5BD-A799C059D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1DCDC9-1B23-A113-656C-AC7F15D6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1BE9C-787D-1E5D-FD0A-8B6280FF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C90B7-3A40-3243-B5E7-CA751A7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DEEB20-03EB-EB30-9F3C-5B5E0697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0940AB-745E-E085-49C1-3D6934D80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3A45C72-4BF5-15AE-355B-F483C6CC3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ESIT">
            <a:extLst>
              <a:ext uri="{FF2B5EF4-FFF2-40B4-BE49-F238E27FC236}">
                <a16:creationId xmlns:a16="http://schemas.microsoft.com/office/drawing/2014/main" id="{366A8C8A-E1EA-2D35-66AF-F00421C37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C5E51-1328-D839-67F7-04AD9306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A8FB2B-27EA-9E82-906C-1A2A4B26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C77C5-79D5-DE57-9010-DADDA413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62CFB-3A38-BC7F-8D68-97C0948F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9E791-1E63-4627-4697-B7B7C0D7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9E7E25-4241-A5FC-71E3-275B8A39A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FF99CD-7485-A4B0-3008-B7976EC70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858233-4B62-BC5B-2AC8-0A2826291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SIT">
            <a:extLst>
              <a:ext uri="{FF2B5EF4-FFF2-40B4-BE49-F238E27FC236}">
                <a16:creationId xmlns:a16="http://schemas.microsoft.com/office/drawing/2014/main" id="{B3F4A8FC-BC19-D85F-83DC-7D846565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93C82-5970-AD37-0467-E332369F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AAF7A-2973-E27F-8F2F-460B66C1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6A146-8B0B-8D73-BEE2-484EBF27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84580-558C-B9E5-7509-C464D50D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6B8CC-B57D-5726-22B8-C98B916F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475937-C716-8883-6E2B-5EC1A806C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A714D2-014A-E35A-4B09-8E78BA506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3FD16E0-8AE3-D198-ABF7-2740BB4E8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ESIT">
            <a:extLst>
              <a:ext uri="{FF2B5EF4-FFF2-40B4-BE49-F238E27FC236}">
                <a16:creationId xmlns:a16="http://schemas.microsoft.com/office/drawing/2014/main" id="{50188D1B-6145-9669-CDB7-E58E75E6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9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42772-208F-DB2A-378F-DBC5E991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7C29F-5D20-211B-92F6-6ED689D8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E46CC7-F1A9-7C2C-DC01-F505DF3B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FB143-805B-EFBA-DCEC-DC86BE3E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EE27B2-B43B-D180-F8E9-33C37CFB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5FD03-0D96-017A-4D1B-982AF7A5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C61F74-5CC7-AAC3-1EA7-5F570C72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416D05-4029-4893-CB4C-0D0CF7F54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8EA8EC4-B130-ECF7-339D-5CDF68798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ESIT">
            <a:extLst>
              <a:ext uri="{FF2B5EF4-FFF2-40B4-BE49-F238E27FC236}">
                <a16:creationId xmlns:a16="http://schemas.microsoft.com/office/drawing/2014/main" id="{9049E771-653A-F85B-C2CF-70CFD563C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A4FAA-FBC4-DB88-33FE-896E9239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363C7-74A3-C06E-51F9-3AF3A020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02ADAF-FF46-B61A-BA39-A31FDAEF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7BB281-066A-C42C-0D41-0038435DC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A81344-9F0C-8E02-1BB3-19FD1C27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B69E6F-5D7F-8410-017C-F180E5D5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5DCD51-D38B-D028-4D4D-7D1190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94B80E-FE4B-0F62-725A-DF0862E9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DE8FFF-CACE-4FFA-EBDA-10B929168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09FAB-3224-1044-4B1E-6CAE6FB98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A4F93EC-B68F-6A9D-FC68-2A9FB5B80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ESIT">
            <a:extLst>
              <a:ext uri="{FF2B5EF4-FFF2-40B4-BE49-F238E27FC236}">
                <a16:creationId xmlns:a16="http://schemas.microsoft.com/office/drawing/2014/main" id="{F595AE53-DD2A-B6B3-A28E-CC91FE553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F8A25-F403-0EEE-877F-F5F5A584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0869D1-30A0-97CC-8D1C-C98300F3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3BF300-EC07-F047-3C35-B778A437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2754BC-60E8-EC73-294F-4E2616C7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CFC345-9471-0BE9-84C9-A3F7AE3A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BB1CC8-3735-4C28-2D44-06B13F23E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7518583-E6DE-6714-F3D3-5C780BDF6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ESIT">
            <a:extLst>
              <a:ext uri="{FF2B5EF4-FFF2-40B4-BE49-F238E27FC236}">
                <a16:creationId xmlns:a16="http://schemas.microsoft.com/office/drawing/2014/main" id="{3B7231C3-9B6C-0E3D-7DA9-0FD55BB0E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6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E0FD97-F696-4A45-1886-310991E4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A84216-C7FA-B4B5-E9C2-037F9D2C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5C2E4D-5DC9-01CB-4A6F-CCDA639B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E9E6D-DD5D-9890-D956-E5B443FC8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90926B-BB1A-8A88-FE11-B4E894AB2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FF0763-C46C-2464-A221-3EDD1E1B4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SIT">
            <a:extLst>
              <a:ext uri="{FF2B5EF4-FFF2-40B4-BE49-F238E27FC236}">
                <a16:creationId xmlns:a16="http://schemas.microsoft.com/office/drawing/2014/main" id="{B226CCFB-2B5B-9F47-9A9C-5DC42EB01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FC9A2-8CA5-826F-E631-E8787FF0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584DF-B384-9091-8F92-B70DE1D3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75152D-2212-BA16-3A1C-33F63E2FB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A1B258-5782-DAF4-8F7C-6E7FBD35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FE8DF1-CBDE-8D7C-59D9-C8727745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7E2A3A-EBE0-3181-41FC-7960C289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CD2EE0-004C-4DCA-1F63-25258288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A5A6FF-2ED6-B546-BC67-404E92E5B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1C43A94-1C4D-9083-85AE-662F3A666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ESIT">
            <a:extLst>
              <a:ext uri="{FF2B5EF4-FFF2-40B4-BE49-F238E27FC236}">
                <a16:creationId xmlns:a16="http://schemas.microsoft.com/office/drawing/2014/main" id="{9667E876-6B47-02DD-3B80-EA549B11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B577C8-8D7B-4753-F1CA-6868C6697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1"/>
          <a:stretch/>
        </p:blipFill>
        <p:spPr>
          <a:xfrm rot="5400000">
            <a:off x="-3386933" y="3366292"/>
            <a:ext cx="6857999" cy="1254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C9120B-05F4-1003-919F-F45D7DD1B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9" b="6774"/>
          <a:stretch/>
        </p:blipFill>
        <p:spPr>
          <a:xfrm rot="16200000" flipH="1">
            <a:off x="8410650" y="3087385"/>
            <a:ext cx="6868735" cy="6939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297818-35AC-03A7-6EE9-BCC35925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05DE14-D4B9-CABF-0685-D18A34951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629DE-DFE9-7880-6241-124538DA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18693-795A-17B1-4D59-C405737B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E812CE-658C-F4C3-43A1-042A5F7F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BFEE28-4890-65FF-3B96-A430B38E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0DC628-5B62-60B3-E603-973F8B8E9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6"/>
          <a:stretch/>
        </p:blipFill>
        <p:spPr bwMode="auto">
          <a:xfrm>
            <a:off x="11579719" y="190500"/>
            <a:ext cx="50750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ESIT">
            <a:extLst>
              <a:ext uri="{FF2B5EF4-FFF2-40B4-BE49-F238E27FC236}">
                <a16:creationId xmlns:a16="http://schemas.microsoft.com/office/drawing/2014/main" id="{BE98DD60-50A5-080D-AF4F-4D1C15A75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27846" b="20462"/>
          <a:stretch/>
        </p:blipFill>
        <p:spPr bwMode="auto">
          <a:xfrm>
            <a:off x="11665444" y="748601"/>
            <a:ext cx="336056" cy="1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242F4B-BC7F-F57D-D1CF-CB3348C7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AA617-5A85-EE2A-D5D4-5E430818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0DF78-8D95-4696-D612-CFAEDF3B4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9881-144C-4153-ABFB-8E817EF2E87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803658-35C7-0230-AC6E-1D17D91DA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54AE5-8154-BBFA-68E6-8551820AC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2536-8160-4698-A4FF-DBC93E6CD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2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24A8-D9F2-EF14-A08E-F9E6FFB52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</a:t>
            </a:r>
            <a:r>
              <a:rPr lang="es-CL" dirty="0" smtClean="0"/>
              <a:t>nformalidad </a:t>
            </a:r>
            <a:r>
              <a:rPr lang="es-CL" dirty="0" smtClean="0"/>
              <a:t>y </a:t>
            </a:r>
            <a:r>
              <a:rPr lang="es-CL" dirty="0" smtClean="0"/>
              <a:t>sus efectos tributarios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D5FA63-4F03-7416-EF10-85846B057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1782" y="4291342"/>
            <a:ext cx="2646217" cy="966457"/>
          </a:xfrm>
        </p:spPr>
        <p:txBody>
          <a:bodyPr/>
          <a:lstStyle/>
          <a:p>
            <a:pPr algn="r"/>
            <a:endParaRPr lang="es-CL" dirty="0" smtClean="0"/>
          </a:p>
          <a:p>
            <a:pPr algn="r"/>
            <a:r>
              <a:rPr lang="es-CL" dirty="0" smtClean="0"/>
              <a:t>Noviembre 2023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3289" y="4486778"/>
            <a:ext cx="3018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Carlos Boada C.</a:t>
            </a:r>
          </a:p>
          <a:p>
            <a:r>
              <a:rPr lang="es-CL" sz="2400" dirty="0" smtClean="0">
                <a:solidFill>
                  <a:schemeClr val="bg1"/>
                </a:solidFill>
              </a:rPr>
              <a:t>Soledad Recabarren G.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426292F-911B-7940-02E1-AC0AA5D21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04" y="365125"/>
            <a:ext cx="10141527" cy="581183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747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33" y="448887"/>
            <a:ext cx="10091651" cy="58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Informalidad y Pacto Fiscal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92295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CL" dirty="0" smtClean="0"/>
              <a:t>Los proveedores de POS, las plataformas que permiten la venta de bienes o servicios de terceros, así como los organismos públicos, deberán exigir inicio de actividades a los contribuyentes con los cuales realicen operen.</a:t>
            </a:r>
          </a:p>
          <a:p>
            <a:pPr marL="514350" indent="-514350">
              <a:buAutoNum type="arabicPeriod"/>
            </a:pPr>
            <a:r>
              <a:rPr lang="es-CL" dirty="0" smtClean="0"/>
              <a:t>Las instituciones financieras, deberán informar cuando un contribuyente reciba una serie de transferencias de un número distinto de contribuyentes que de cuenta de la existencia de una actividad comercial.</a:t>
            </a:r>
          </a:p>
          <a:p>
            <a:pPr marL="514350" indent="-514350">
              <a:buAutoNum type="arabicPeriod"/>
            </a:pPr>
            <a:r>
              <a:rPr lang="es-CL" dirty="0" smtClean="0"/>
              <a:t>Las plataformas de venta de bienes ubicadas en el extranjero se sujetarán a las normas de IVA simplificado implementado para los servicios digitales.</a:t>
            </a:r>
          </a:p>
          <a:p>
            <a:pPr marL="514350" indent="-514350">
              <a:buAutoNum type="arabicPeriod"/>
            </a:pPr>
            <a:r>
              <a:rPr lang="es-CL" dirty="0" smtClean="0"/>
              <a:t>Se eliminará la exención de IVA en la importación de bienes.</a:t>
            </a:r>
          </a:p>
          <a:p>
            <a:pPr marL="514350" indent="-514350">
              <a:buAutoNum type="arabicPeriod"/>
            </a:pPr>
            <a:r>
              <a:rPr lang="es-CL" dirty="0" smtClean="0"/>
              <a:t>Se establecen medidas precautorias que permitan asegurar la persecución de la informalidad</a:t>
            </a:r>
          </a:p>
          <a:p>
            <a:pPr marL="514350" indent="-514350">
              <a:buAutoNum type="arabicPeriod"/>
            </a:pPr>
            <a:r>
              <a:rPr lang="es-CL" dirty="0" smtClean="0"/>
              <a:t>SE incorporan sanciones que sean equiparables a la clausura del establecimiento a quienes no emitan documentos tributarios en el comercio digital.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073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24A8-D9F2-EF14-A08E-F9E6FFB52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Muchas gracias!!!!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60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499B9-8ADB-3D63-BF77-DDF2A34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Estadísticas de las empresas en Chile</a:t>
            </a:r>
            <a:endParaRPr lang="es-CL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41560" y="5465061"/>
            <a:ext cx="885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400" dirty="0" smtClean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53" y="1702683"/>
            <a:ext cx="7838902" cy="46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6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b="1" dirty="0"/>
              <a:t>Reconociendo el mundo real en </a:t>
            </a:r>
            <a:r>
              <a:rPr lang="es-CL" b="1" dirty="0" smtClean="0"/>
              <a:t>Chile.  Informalidad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4391391-A11C-B005-B8E1-342E56593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836" y="2415102"/>
            <a:ext cx="4540240" cy="31959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7568DF-2F0D-4B88-99BD-76547C29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06" y="2035686"/>
            <a:ext cx="5473803" cy="41365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979593-54C0-8549-5988-C0C4D21BB5B7}"/>
              </a:ext>
            </a:extLst>
          </p:cNvPr>
          <p:cNvSpPr txBox="1"/>
          <p:nvPr/>
        </p:nvSpPr>
        <p:spPr>
          <a:xfrm>
            <a:off x="8421329" y="1504335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EME 7… 2021</a:t>
            </a:r>
          </a:p>
        </p:txBody>
      </p:sp>
    </p:spTree>
    <p:extLst>
      <p:ext uri="{BB962C8B-B14F-4D97-AF65-F5344CB8AC3E}">
        <p14:creationId xmlns:p14="http://schemas.microsoft.com/office/powerpoint/2010/main" val="220014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499B9-8ADB-3D63-BF77-DDF2A34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Informalidad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9666" y="1825625"/>
            <a:ext cx="10022187" cy="4351338"/>
          </a:xfrm>
        </p:spPr>
        <p:txBody>
          <a:bodyPr>
            <a:noAutofit/>
          </a:bodyPr>
          <a:lstStyle/>
          <a:p>
            <a:r>
              <a:rPr lang="es-419" sz="2400" dirty="0" smtClean="0"/>
              <a:t>Un </a:t>
            </a:r>
            <a:r>
              <a:rPr lang="es-419" sz="2400" dirty="0"/>
              <a:t>estudio de la Cámara de Comercio de Chile, realizado a fines del 2020, establece que la informalidad digital, esto es, las ventas del comercio informal on-line, genera ventas de </a:t>
            </a:r>
            <a:r>
              <a:rPr lang="es-419" sz="2400" b="1" dirty="0"/>
              <a:t>US$1.200</a:t>
            </a:r>
            <a:r>
              <a:rPr lang="es-419" sz="2400" dirty="0"/>
              <a:t> millones al año aproximadamente</a:t>
            </a:r>
            <a:r>
              <a:rPr lang="es-CL" sz="2400" dirty="0" smtClean="0"/>
              <a:t>.</a:t>
            </a:r>
          </a:p>
          <a:p>
            <a:pPr algn="just" fontAlgn="base"/>
            <a:r>
              <a:rPr lang="es-CL" sz="2400" dirty="0"/>
              <a:t>Por cuenta propia y dependientes  privados: </a:t>
            </a:r>
            <a:r>
              <a:rPr lang="es-CL" sz="2400" b="1" dirty="0"/>
              <a:t>85,5%</a:t>
            </a:r>
            <a:r>
              <a:rPr lang="es-CL" sz="2400" dirty="0"/>
              <a:t> del total de la población ocupada informal, registrando tasas de ocupación informal de 67,0% y 14,8%, respectivamente.</a:t>
            </a:r>
          </a:p>
          <a:p>
            <a:pPr algn="just" fontAlgn="base"/>
            <a:r>
              <a:rPr lang="es-CL" sz="2400" b="1" u="sng" dirty="0"/>
              <a:t>¿</a:t>
            </a:r>
            <a:r>
              <a:rPr lang="es-CL" sz="2400" b="1" dirty="0"/>
              <a:t>Cuándo una persona es ocupada </a:t>
            </a:r>
            <a:r>
              <a:rPr lang="es-CL" sz="2400" b="1" dirty="0" smtClean="0"/>
              <a:t>informal?  </a:t>
            </a:r>
            <a:r>
              <a:rPr lang="es-CL" sz="2400" dirty="0" smtClean="0"/>
              <a:t>Las </a:t>
            </a:r>
            <a:r>
              <a:rPr lang="es-CL" sz="2400" dirty="0"/>
              <a:t>personas ocupadas informales son quienes trabajan de forma dependiente, pero sin acceso a seguridad social (salud y AFP) por su vínculo laboral. </a:t>
            </a:r>
            <a:r>
              <a:rPr lang="es-CL" sz="2400" dirty="0"/>
              <a:t>También lo son aquellas que trabajan de manera independiente en una empresa, negocio o actividad que pertenece al sector informal. Los familiares no remunerados del hogar también se consideran personas ocupadas informales.</a:t>
            </a:r>
          </a:p>
          <a:p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2848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0000"/>
                </a:solidFill>
              </a:rPr>
              <a:t> Por qué tenemos tantos informales:</a:t>
            </a:r>
            <a:br>
              <a:rPr lang="es-CL" b="1" dirty="0">
                <a:solidFill>
                  <a:srgbClr val="000000"/>
                </a:solidFill>
              </a:rPr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778" y="1629294"/>
            <a:ext cx="9958647" cy="5112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rgbClr val="000000"/>
                </a:solidFill>
              </a:rPr>
              <a:t>1.- P</a:t>
            </a:r>
            <a:r>
              <a:rPr lang="es-CL" sz="2400" b="1" u="sng" dirty="0">
                <a:solidFill>
                  <a:srgbClr val="000000"/>
                </a:solidFill>
              </a:rPr>
              <a:t>orque es “preferible” no pagar que pagar</a:t>
            </a:r>
            <a:r>
              <a:rPr lang="es-CL" sz="2400" dirty="0">
                <a:solidFill>
                  <a:srgbClr val="000000"/>
                </a:solidFill>
              </a:rPr>
              <a:t>: Tema cultural, valórico, y de responsabilidades de quien adquiere o contrata a un informal. Se requiere: Educación cívica, y poner el pago por la informalidad en quién contrato el servicio o compra al informal; </a:t>
            </a:r>
          </a:p>
          <a:p>
            <a:pPr marL="0" indent="0" algn="just">
              <a:buNone/>
            </a:pPr>
            <a:r>
              <a:rPr lang="es-CL" sz="2400" dirty="0" smtClean="0">
                <a:solidFill>
                  <a:srgbClr val="000000"/>
                </a:solidFill>
              </a:rPr>
              <a:t>2</a:t>
            </a:r>
            <a:r>
              <a:rPr lang="es-CL" sz="2400" dirty="0">
                <a:solidFill>
                  <a:srgbClr val="000000"/>
                </a:solidFill>
              </a:rPr>
              <a:t>.- </a:t>
            </a:r>
            <a:r>
              <a:rPr lang="es-CL" sz="2400" b="1" u="sng" dirty="0">
                <a:solidFill>
                  <a:srgbClr val="000000"/>
                </a:solidFill>
              </a:rPr>
              <a:t>Porque los requisitos (Permisos) son caros y lentos</a:t>
            </a:r>
            <a:r>
              <a:rPr lang="es-CL" sz="2400" dirty="0">
                <a:solidFill>
                  <a:srgbClr val="000000"/>
                </a:solidFill>
              </a:rPr>
              <a:t>:  Los emprendimientos de bajo impacto debieran obtener sus permisos ex post, y con responsabilidad funcionarias, incluidas la destitución si no están los pronunciamientos dentro de un plazo razonable, incluido en la propia ley;</a:t>
            </a:r>
          </a:p>
          <a:p>
            <a:pPr marL="0" indent="0" algn="just">
              <a:buNone/>
            </a:pPr>
            <a:r>
              <a:rPr lang="es-CL" sz="2400" dirty="0" smtClean="0">
                <a:solidFill>
                  <a:srgbClr val="000000"/>
                </a:solidFill>
              </a:rPr>
              <a:t>3</a:t>
            </a:r>
            <a:r>
              <a:rPr lang="es-CL" sz="2400" dirty="0">
                <a:solidFill>
                  <a:srgbClr val="000000"/>
                </a:solidFill>
              </a:rPr>
              <a:t>.- </a:t>
            </a:r>
            <a:r>
              <a:rPr lang="es-CL" sz="2400" b="1" u="sng" dirty="0">
                <a:solidFill>
                  <a:srgbClr val="000000"/>
                </a:solidFill>
              </a:rPr>
              <a:t>Porque el sistema permite actuar a los informales</a:t>
            </a:r>
            <a:r>
              <a:rPr lang="es-CL" sz="2400" dirty="0">
                <a:solidFill>
                  <a:srgbClr val="000000"/>
                </a:solidFill>
              </a:rPr>
              <a:t>, no siendo un requisito la formalidad para gozar de los apoyos del Estado. Sin declaración como contribuyente, NO debiera haber beneficios, a menos que se esté en una lista de cesantes, con obligación de seguimiento como en USA. </a:t>
            </a:r>
            <a:r>
              <a:rPr lang="es-CL" sz="2400" b="1" u="sng" dirty="0">
                <a:solidFill>
                  <a:srgbClr val="000000"/>
                </a:solidFill>
              </a:rPr>
              <a:t>Caso Casino Ministerio de Hacienda</a:t>
            </a:r>
            <a:r>
              <a:rPr lang="es-CL" sz="2400" dirty="0" smtClean="0">
                <a:solidFill>
                  <a:srgbClr val="000000"/>
                </a:solidFill>
              </a:rPr>
              <a:t>.</a:t>
            </a:r>
            <a:endParaRPr lang="es-C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1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0000"/>
                </a:solidFill>
              </a:rPr>
              <a:t> Por qué tenemos tantos informales:</a:t>
            </a:r>
            <a:br>
              <a:rPr lang="es-CL" b="1" dirty="0">
                <a:solidFill>
                  <a:srgbClr val="000000"/>
                </a:solidFill>
              </a:rPr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9338" y="1504604"/>
            <a:ext cx="9908771" cy="5237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 smtClean="0">
                <a:solidFill>
                  <a:srgbClr val="000000"/>
                </a:solidFill>
              </a:rPr>
              <a:t>4</a:t>
            </a:r>
            <a:r>
              <a:rPr lang="es-CL" sz="2400" dirty="0">
                <a:solidFill>
                  <a:srgbClr val="000000"/>
                </a:solidFill>
              </a:rPr>
              <a:t>.- </a:t>
            </a:r>
            <a:r>
              <a:rPr lang="es-CL" sz="2400" b="1" u="sng" dirty="0">
                <a:solidFill>
                  <a:srgbClr val="000000"/>
                </a:solidFill>
              </a:rPr>
              <a:t>Porque ser formal es caro (cumplimiento): </a:t>
            </a:r>
            <a:r>
              <a:rPr lang="es-CL" sz="2400" dirty="0">
                <a:solidFill>
                  <a:srgbClr val="000000"/>
                </a:solidFill>
              </a:rPr>
              <a:t>Con la tecnología actual, ejemplo Estonia, un celular y una cuenta RUT debiera ser lo único necesario para ser formal.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rgbClr val="000000"/>
                </a:solidFill>
              </a:rPr>
              <a:t>5.- </a:t>
            </a:r>
            <a:r>
              <a:rPr lang="es-CL" sz="2400" b="1" u="sng" dirty="0">
                <a:solidFill>
                  <a:srgbClr val="000000"/>
                </a:solidFill>
              </a:rPr>
              <a:t>Porque los sistemas tributarios no son lo simple que debieran ser </a:t>
            </a:r>
            <a:r>
              <a:rPr lang="es-CL" sz="2400" dirty="0">
                <a:solidFill>
                  <a:srgbClr val="000000"/>
                </a:solidFill>
              </a:rPr>
              <a:t>para un sector que igualmente quedaría exento de impuesto a la renta: Con las estadísticas actuales, y la distribución de los ingresos en las personas naturales, medidas como hacer obligatoria la contabilidad, sólo fomentará la informalidad.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rgbClr val="000000"/>
                </a:solidFill>
              </a:rPr>
              <a:t>6.- </a:t>
            </a:r>
            <a:r>
              <a:rPr lang="es-CL" sz="2400" b="1" u="sng" dirty="0">
                <a:solidFill>
                  <a:srgbClr val="000000"/>
                </a:solidFill>
              </a:rPr>
              <a:t>Porque subsidios y ayudas estatales están contempladas para los informales, y se castiga a los formales: </a:t>
            </a:r>
            <a:r>
              <a:rPr lang="es-CL" sz="2400" dirty="0">
                <a:solidFill>
                  <a:srgbClr val="000000"/>
                </a:solidFill>
              </a:rPr>
              <a:t>Salud, educación, bonos, subsidios privilegian al que figura sin ingresos. El estado se engaña sólo, debiera premiar a los que son capaces de generar sus propios ingresos.</a:t>
            </a:r>
            <a:endParaRPr lang="es-C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000000"/>
                </a:solidFill>
              </a:rPr>
              <a:t> PROPUESTAS</a:t>
            </a:r>
            <a:r>
              <a:rPr lang="es-CL" b="1" dirty="0" smtClean="0">
                <a:solidFill>
                  <a:srgbClr val="000000"/>
                </a:solidFill>
              </a:rPr>
              <a:t>:</a:t>
            </a:r>
            <a:r>
              <a:rPr lang="es-CL" b="1" dirty="0">
                <a:solidFill>
                  <a:srgbClr val="000000"/>
                </a:solidFill>
              </a:rPr>
              <a:t> </a:t>
            </a:r>
            <a:br>
              <a:rPr lang="es-CL" b="1" dirty="0">
                <a:solidFill>
                  <a:srgbClr val="000000"/>
                </a:solidFill>
              </a:rPr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654" y="1413164"/>
            <a:ext cx="9809019" cy="51455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2400" dirty="0"/>
              <a:t>1.- </a:t>
            </a:r>
            <a:r>
              <a:rPr lang="es-MX" sz="2400" b="1" dirty="0"/>
              <a:t>Simplificación administrativa</a:t>
            </a:r>
            <a:r>
              <a:rPr lang="es-MX" sz="2400" dirty="0"/>
              <a:t>: Ventanilla </a:t>
            </a:r>
            <a:r>
              <a:rPr lang="es-MX" sz="2400" dirty="0" smtClean="0"/>
              <a:t>única.</a:t>
            </a:r>
            <a:r>
              <a:rPr lang="es-MX" sz="2400" dirty="0"/>
              <a:t> Reducir la cantidad de trámites </a:t>
            </a:r>
            <a:r>
              <a:rPr lang="es-MX" sz="2400" dirty="0" smtClean="0"/>
              <a:t>burocráticos </a:t>
            </a:r>
            <a:r>
              <a:rPr lang="es-MX" sz="2400" dirty="0"/>
              <a:t>necesarios para formalizar una empresa, incluyendo simplificar los procesos de registro, obtención de permisos, y cumplimiento de obligaciones fiscales. Vinculación directa con el municipio correspondiente. </a:t>
            </a:r>
            <a:r>
              <a:rPr lang="es-MX" sz="2400" dirty="0" smtClean="0"/>
              <a:t> Sanciones efectivas</a:t>
            </a:r>
            <a:r>
              <a:rPr lang="es-MX" sz="2400" dirty="0"/>
              <a:t> a funcionarios públicos que no cumpla con los plazos legales para evacuar los trámites</a:t>
            </a:r>
            <a:r>
              <a:rPr lang="es-MX" sz="2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2</a:t>
            </a:r>
            <a:r>
              <a:rPr lang="es-MX" sz="2400" dirty="0"/>
              <a:t>. </a:t>
            </a:r>
            <a:r>
              <a:rPr lang="es-MX" sz="2400" b="1" dirty="0"/>
              <a:t>Beneficios fiscales</a:t>
            </a:r>
            <a:r>
              <a:rPr lang="es-MX" sz="2400" dirty="0"/>
              <a:t>: Ofrecer incentivos fiscales a las empresas formales, como reducción de impuestos o exenciones. </a:t>
            </a:r>
            <a:endParaRPr lang="es-MX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3</a:t>
            </a:r>
            <a:r>
              <a:rPr lang="es-MX" sz="2400" dirty="0"/>
              <a:t>. </a:t>
            </a:r>
            <a:r>
              <a:rPr lang="es-MX" sz="2400" b="1" dirty="0"/>
              <a:t>Acceso a financiamiento</a:t>
            </a:r>
            <a:r>
              <a:rPr lang="es-MX" sz="2400" dirty="0"/>
              <a:t>: Programas de garantía de crédito, líneas de crédito preferenciales o capacitación en gestión financiera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1546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000000"/>
                </a:solidFill>
              </a:rPr>
              <a:t> </a:t>
            </a:r>
            <a:r>
              <a:rPr lang="es-CL" b="1" dirty="0" smtClean="0">
                <a:solidFill>
                  <a:srgbClr val="000000"/>
                </a:solidFill>
              </a:rPr>
              <a:t> </a:t>
            </a:r>
            <a:r>
              <a:rPr lang="es-CL" b="1" dirty="0">
                <a:solidFill>
                  <a:srgbClr val="000000"/>
                </a:solidFill>
              </a:rPr>
              <a:t> </a:t>
            </a:r>
            <a:br>
              <a:rPr lang="es-CL" b="1" dirty="0">
                <a:solidFill>
                  <a:srgbClr val="000000"/>
                </a:solidFill>
              </a:rPr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215" y="365125"/>
            <a:ext cx="9809018" cy="6026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/>
              <a:t>4</a:t>
            </a:r>
            <a:r>
              <a:rPr lang="es-MX" sz="2400" dirty="0"/>
              <a:t>. </a:t>
            </a:r>
            <a:r>
              <a:rPr lang="es-MX" sz="2400" b="1" dirty="0"/>
              <a:t>Capacitación y asistencia técnica</a:t>
            </a:r>
            <a:r>
              <a:rPr lang="es-MX" sz="2400" dirty="0"/>
              <a:t>: Brindar capacitación y asistencia técnica a las empresas informales, con el requisito que se formalicen, puede ayudarles a adquirir los conocimientos y habilidades necesarios para actuar formalmente. Esto puede incluir programas de capacitación en gestión empresarial, contabilidad, marketing, entre otros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5</a:t>
            </a:r>
            <a:r>
              <a:rPr lang="es-MX" sz="2400" dirty="0"/>
              <a:t>. </a:t>
            </a:r>
            <a:r>
              <a:rPr lang="es-MX" sz="2400" b="1" dirty="0"/>
              <a:t>Promoción de la formalización</a:t>
            </a:r>
            <a:r>
              <a:rPr lang="es-MX" sz="2400" dirty="0"/>
              <a:t>: Realizar campañas de sensibilización y promoción sobre los beneficios de la formalización , con casos de éxito de empresas formales, la realización de eventos y ferias empresariales, y la divulgación de información sobre los beneficios y requisitos de la formalización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6</a:t>
            </a:r>
            <a:r>
              <a:rPr lang="es-MX" sz="2400" dirty="0"/>
              <a:t>.- </a:t>
            </a:r>
            <a:r>
              <a:rPr lang="es-MX" sz="2400" b="1" dirty="0"/>
              <a:t>Soluciones adecuadas para la realidad de cada una de las Regiones</a:t>
            </a:r>
            <a:r>
              <a:rPr lang="es-MX" sz="2400" dirty="0"/>
              <a:t>. Es importante tener en cuenta que los instrumentos más eficientes pueden variar según el contexto y las características específicas de cada región. Por lo tanto, es recomendable realizar un análisis detallado y adaptar las estrategias de incentivo a la realidad local.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5325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499B9-8ADB-3D63-BF77-DDF2A34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Que </a:t>
            </a:r>
            <a:r>
              <a:rPr lang="es-CL" b="1" dirty="0" smtClean="0"/>
              <a:t>hay que cambiar: Controles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06087" y="1825624"/>
            <a:ext cx="9792394" cy="491920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 100% de las personas debieran realizar su declaración de impuestos, como una declaración jurada del nivel de rentas, esto permitirá tener un universo mas claro de contribuyentes. </a:t>
            </a:r>
          </a:p>
          <a:p>
            <a:r>
              <a:rPr lang="es-ES" sz="2400" dirty="0" smtClean="0"/>
              <a:t>Los </a:t>
            </a:r>
            <a:r>
              <a:rPr lang="es-ES" sz="2400" dirty="0" smtClean="0"/>
              <a:t>contribuyentes pymes deberían </a:t>
            </a:r>
            <a:r>
              <a:rPr lang="es-ES" sz="2400" dirty="0" smtClean="0"/>
              <a:t>realizar sus compras identificándose con su RUT, a objeto de establecerse administrativamente niveles estimados de rentabilidad que permitan establecer en que momento requieren apoyo para salir de su sistema simplificado y evaluar el transito hacia una formalización mayor</a:t>
            </a:r>
            <a:r>
              <a:rPr lang="es-ES" sz="2400" dirty="0" smtClean="0"/>
              <a:t>.</a:t>
            </a:r>
          </a:p>
          <a:p>
            <a:r>
              <a:rPr lang="es-CL" sz="2400" dirty="0"/>
              <a:t>El hecho de establecer una masa de contribuyentes con su declaración jurada de rentas, permitirá optimizar el gasto de recursos fiscales en materia bonos, impuestos negativos</a:t>
            </a:r>
            <a:r>
              <a:rPr lang="es-CL" sz="2400" dirty="0" smtClean="0"/>
              <a:t>, </a:t>
            </a:r>
            <a:r>
              <a:rPr lang="es-CL" sz="2400" dirty="0"/>
              <a:t>como por ejemplo devolver el IVA soportado en bienes de primera necesidad</a:t>
            </a:r>
            <a:r>
              <a:rPr lang="es-CL" sz="2400" dirty="0" smtClean="0"/>
              <a:t>.</a:t>
            </a:r>
            <a:endParaRPr lang="es-CL" sz="2400" dirty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9694298"/>
      </p:ext>
    </p:extLst>
  </p:cSld>
  <p:clrMapOvr>
    <a:masterClrMapping/>
  </p:clrMapOvr>
</p:sld>
</file>

<file path=ppt/theme/theme1.xml><?xml version="1.0" encoding="utf-8"?>
<a:theme xmlns:a="http://schemas.openxmlformats.org/drawingml/2006/main" name="FESIT_Presentacio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SIT_Presentacion" id="{7F827F3F-B198-4B10-A6B9-98A60CBA52BE}" vid="{F5571A06-FFAB-4A99-9C72-03C194ACB8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617</Words>
  <Application>Microsoft Office PowerPoint</Application>
  <PresentationFormat>Panorámica</PresentationFormat>
  <Paragraphs>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FESIT_Presentacion</vt:lpstr>
      <vt:lpstr>Informalidad y sus efectos tributarios</vt:lpstr>
      <vt:lpstr>Estadísticas de las empresas en Chile</vt:lpstr>
      <vt:lpstr>Reconociendo el mundo real en Chile.  Informalidad</vt:lpstr>
      <vt:lpstr>Informalidad</vt:lpstr>
      <vt:lpstr> Por qué tenemos tantos informales: </vt:lpstr>
      <vt:lpstr> Por qué tenemos tantos informales: </vt:lpstr>
      <vt:lpstr> PROPUESTAS:  </vt:lpstr>
      <vt:lpstr>    </vt:lpstr>
      <vt:lpstr>Que hay que cambiar: Controles</vt:lpstr>
      <vt:lpstr> </vt:lpstr>
      <vt:lpstr> </vt:lpstr>
      <vt:lpstr>Informalidad y Pacto Fiscal</vt:lpstr>
      <vt:lpstr>Muchas gracias!!!!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Toledo Zúñiga</dc:creator>
  <cp:lastModifiedBy>Soledad Recabarren</cp:lastModifiedBy>
  <cp:revision>31</cp:revision>
  <dcterms:created xsi:type="dcterms:W3CDTF">2022-05-26T17:52:51Z</dcterms:created>
  <dcterms:modified xsi:type="dcterms:W3CDTF">2023-11-14T19:40:47Z</dcterms:modified>
</cp:coreProperties>
</file>